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40" r:id="rId3"/>
    <p:sldId id="344" r:id="rId4"/>
    <p:sldId id="345" r:id="rId5"/>
    <p:sldId id="343" r:id="rId6"/>
    <p:sldId id="346" r:id="rId7"/>
    <p:sldId id="342" r:id="rId8"/>
    <p:sldId id="329" r:id="rId9"/>
    <p:sldId id="336" r:id="rId10"/>
    <p:sldId id="334" r:id="rId11"/>
    <p:sldId id="330" r:id="rId12"/>
    <p:sldId id="335" r:id="rId13"/>
    <p:sldId id="337" r:id="rId14"/>
    <p:sldId id="332" r:id="rId15"/>
    <p:sldId id="333" r:id="rId16"/>
    <p:sldId id="328" r:id="rId17"/>
    <p:sldId id="327" r:id="rId18"/>
    <p:sldId id="326" r:id="rId19"/>
    <p:sldId id="325" r:id="rId20"/>
    <p:sldId id="331" r:id="rId21"/>
    <p:sldId id="323" r:id="rId22"/>
    <p:sldId id="341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4" r:id="rId31"/>
    <p:sldId id="34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B00BA-753C-4D61-8D9C-F8EA9E3F3C4E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15D98-8E39-4ECD-A36A-83E6A35EAF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957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差商型</a:t>
            </a:r>
            <a:r>
              <a:rPr lang="en-US" altLang="zh-CN" dirty="0" err="1"/>
              <a:t>hermite</a:t>
            </a:r>
            <a:r>
              <a:rPr lang="zh-CN" altLang="en-US" dirty="0"/>
              <a:t>公式。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15D98-8E39-4ECD-A36A-83E6A35EAF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656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C32EC-E9BA-373B-F739-9F5B4A586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78E82A-E6D9-697B-ED6B-561986068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B27039-C5AA-5C80-3150-80649928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83B6-98A6-4A44-8375-26F0F39E1093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54EAF9-5069-6A8B-59AB-47C17C6E6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992E01-CBE5-0143-2E36-10264BBA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1072-89E7-4863-81C4-6DB49C3F2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445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7E6E7-164A-8E3E-058B-896A2D64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D0329F-BDC4-F0A5-6D11-5EFB151DA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86D401-057A-5423-046D-AC4EE1E8B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83B6-98A6-4A44-8375-26F0F39E1093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956B8B-0EDA-72D9-274D-D787F51F6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499964-1BA1-351D-7EFA-0222C7EDB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1072-89E7-4863-81C4-6DB49C3F2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789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2DE88C5-AF7C-E5D0-57FF-8999AFE4D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078F44-78C7-7C11-45EB-C94E9483CE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9906A1-2BC5-5311-D292-F442B453B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83B6-98A6-4A44-8375-26F0F39E1093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55E415-7318-9C37-056A-4079EEF4A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C5F288-6598-F3E3-9FE4-E7E39900E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1072-89E7-4863-81C4-6DB49C3F2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578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56880-1E05-1F12-6E45-FB03B0D9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AC198-6B84-5778-A22C-F92F52464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A549B0-065C-2A56-52A2-B49824A08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83B6-98A6-4A44-8375-26F0F39E1093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BC1C3B-6223-F6E3-73A2-989B303C5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7F0593-E1FF-FE39-1460-6892A414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1072-89E7-4863-81C4-6DB49C3F2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67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7C232-24EF-3C99-ABF7-726EB8F3E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060D52-23F2-592D-2B82-19A6F1189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F059EB-24B8-0FEB-BDBD-8ABD0F5B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83B6-98A6-4A44-8375-26F0F39E1093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256DA3-F244-7879-9EB1-AC382C8DA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53F19C-AD3D-7BE7-2434-048B8DBD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1072-89E7-4863-81C4-6DB49C3F2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09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B37FD-6A89-E38A-BB8A-F6B6DF31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2A48DC-8B2D-6E13-45F5-763CF1A62E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2465A3-DC5E-E4F9-14A9-021F8245B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0E74F7-C3F1-DE48-D4F3-2429FCDC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83B6-98A6-4A44-8375-26F0F39E1093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5F128C-9A12-C921-D270-C7F1DC57F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E9FE31-F644-3290-57EA-CB527549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1072-89E7-4863-81C4-6DB49C3F2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135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AE850-DFCF-6003-5DCD-3241B46D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17B827-A071-8A2C-0006-6CE82EDF1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D72D3-C197-B190-12BB-DEE07E3E1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732D3E-838E-776D-280B-F14E57168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B9DBBEB-8787-29EE-1334-FDD214FB0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9FD9AA-C0C1-5B20-ED6B-B462A525E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83B6-98A6-4A44-8375-26F0F39E1093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F7D476B-271C-EE9D-9BA9-33944896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DE0FED-1079-516C-0A71-7BC92F74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1072-89E7-4863-81C4-6DB49C3F2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520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65B1A-9920-5921-A441-5C0CEFF7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A06050-D012-3876-CFB4-F057E0FFD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83B6-98A6-4A44-8375-26F0F39E1093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7EF18A-F76A-5031-A170-B677E121E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10832E-2B07-C51A-8A4B-6EFEA5A2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1072-89E7-4863-81C4-6DB49C3F2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747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04FD823-F058-1A8D-E2C9-9D9598031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83B6-98A6-4A44-8375-26F0F39E1093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11E30F-C186-6F96-9D49-ECED35D1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35F075-4E2E-1667-CE04-1F526A6E8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1072-89E7-4863-81C4-6DB49C3F2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26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6B6A6-08EF-F71D-A28E-ACF97FC5B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236960-E427-20FD-4503-1372A6727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545AA3-5BBE-D20A-FA9B-A19FDCD5A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9B549E-8BF1-53A4-D047-2B269ECE2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83B6-98A6-4A44-8375-26F0F39E1093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7812E0-80E2-83EB-A450-8EF6BD01F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A67C31-54E2-577B-0568-7333AED5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1072-89E7-4863-81C4-6DB49C3F2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813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088E71-D3A5-5937-A99F-64069BBEE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C158CB-53D9-0A66-C952-CD86CDA104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847CC0-3657-2429-06B0-0EEECC660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A652F0-BC48-C433-6FED-F4DE443A7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83B6-98A6-4A44-8375-26F0F39E1093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8249F9-C869-FE51-FE86-E298954E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66F010-816A-EF66-D00A-5EED9E43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1072-89E7-4863-81C4-6DB49C3F2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76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21D55A-4DED-CA21-2C1A-C86F1801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3E10C7-CEA6-6E3C-3844-B10BC659C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DAFD3A-2074-DE96-65DD-48F2059C7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F83B6-98A6-4A44-8375-26F0F39E1093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57BAF0-69CA-FA70-20A1-09BDDACA2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DBCF72-EB90-898E-B330-D4873B29E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81072-89E7-4863-81C4-6DB49C3F2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948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1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5" Type="http://schemas.openxmlformats.org/officeDocument/2006/relationships/image" Target="../media/image69.png"/><Relationship Id="rId10" Type="http://schemas.openxmlformats.org/officeDocument/2006/relationships/image" Target="../media/image75.png"/><Relationship Id="rId4" Type="http://schemas.openxmlformats.org/officeDocument/2006/relationships/image" Target="../media/image68.pn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0.png"/><Relationship Id="rId5" Type="http://schemas.openxmlformats.org/officeDocument/2006/relationships/image" Target="../media/image1010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0.png"/><Relationship Id="rId7" Type="http://schemas.openxmlformats.org/officeDocument/2006/relationships/image" Target="../media/image108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5.png"/><Relationship Id="rId4" Type="http://schemas.openxmlformats.org/officeDocument/2006/relationships/image" Target="../media/image105.png"/><Relationship Id="rId9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9D6A4-B44C-4142-AE66-0850A99C82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计算方法习题课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42A2A5-D07C-F779-FEA7-FEBA01F79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3626" y="4315102"/>
            <a:ext cx="9144000" cy="1655762"/>
          </a:xfrm>
        </p:spPr>
        <p:txBody>
          <a:bodyPr/>
          <a:lstStyle/>
          <a:p>
            <a:r>
              <a:rPr lang="en-US" altLang="zh-CN" dirty="0"/>
              <a:t>2024.05.16           </a:t>
            </a:r>
            <a:r>
              <a:rPr lang="zh-CN" altLang="en-US" dirty="0"/>
              <a:t>黄兆彬</a:t>
            </a:r>
          </a:p>
        </p:txBody>
      </p:sp>
    </p:spTree>
    <p:extLst>
      <p:ext uri="{BB962C8B-B14F-4D97-AF65-F5344CB8AC3E}">
        <p14:creationId xmlns:p14="http://schemas.microsoft.com/office/powerpoint/2010/main" val="1926302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79BF7-BB98-4F9F-9FEE-A1FBA8EF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EA9C90-81EC-4EC6-BCA4-B953D44A0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223F20-3B7E-4003-AFC0-42F81D3E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79" y="129975"/>
            <a:ext cx="8918359" cy="31214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C9ABBE-1AD6-4BFE-901D-C8D22988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7181850" cy="895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4C9253-1EE1-4973-97BD-3A64A002F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689" y="5212201"/>
            <a:ext cx="5076825" cy="5143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F3BD227-C74A-4C3F-B9A5-2CFE7B0B3D9C}"/>
              </a:ext>
            </a:extLst>
          </p:cNvPr>
          <p:cNvSpPr txBox="1"/>
          <p:nvPr/>
        </p:nvSpPr>
        <p:spPr>
          <a:xfrm>
            <a:off x="1180730" y="5284710"/>
            <a:ext cx="145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列差商表</a:t>
            </a:r>
          </a:p>
        </p:txBody>
      </p:sp>
    </p:spTree>
    <p:extLst>
      <p:ext uri="{BB962C8B-B14F-4D97-AF65-F5344CB8AC3E}">
        <p14:creationId xmlns:p14="http://schemas.microsoft.com/office/powerpoint/2010/main" val="80606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DB57D7-05CC-4F34-8D8B-28C1707F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470B66-4711-4858-8CE8-C601FE637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E48FEC-83F2-4696-8231-AAD054BC0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16" y="427700"/>
            <a:ext cx="10525125" cy="1847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7E7F22-618F-401D-9D80-1ADC2EF3A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05" y="2562557"/>
            <a:ext cx="7743825" cy="2628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881499-F210-4823-8A65-C70787A2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946" y="5578475"/>
            <a:ext cx="420052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8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172E7E-CB47-4DC1-B2E2-89F1D8DB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0521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如果记不起切比雪夫多项式了，怎么办？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E2CE12-C0C2-42FA-8D6D-5986DBA58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E10340-01D9-4DA6-B56B-CC36AFAA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80" y="957054"/>
            <a:ext cx="7924800" cy="37052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A6752C2-6C0A-4288-A3C3-492E338FAA7A}"/>
              </a:ext>
            </a:extLst>
          </p:cNvPr>
          <p:cNvSpPr txBox="1"/>
          <p:nvPr/>
        </p:nvSpPr>
        <p:spPr>
          <a:xfrm>
            <a:off x="838200" y="4886266"/>
            <a:ext cx="861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特别地，当区间对称，函数有奇偶性时，可以考虑用下面的结论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9A14E73-E151-48F2-9BA3-7535054835E0}"/>
                  </a:ext>
                </a:extLst>
              </p:cNvPr>
              <p:cNvSpPr txBox="1"/>
              <p:nvPr/>
            </p:nvSpPr>
            <p:spPr>
              <a:xfrm>
                <a:off x="838200" y="5531614"/>
                <a:ext cx="117237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结论：区间</a:t>
                </a:r>
                <a:r>
                  <a:rPr lang="en-US" altLang="zh-CN" b="1" dirty="0"/>
                  <a:t>[-1,1]</a:t>
                </a:r>
                <a:r>
                  <a:rPr lang="zh-CN" altLang="en-US" b="1" dirty="0"/>
                  <a:t>上的函数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/>
                  <a:t>的</a:t>
                </a:r>
                <a:r>
                  <a:rPr lang="en-US" altLang="zh-CN" b="1" dirty="0"/>
                  <a:t>n</a:t>
                </a:r>
                <a:r>
                  <a:rPr lang="zh-CN" altLang="en-US" b="1" dirty="0"/>
                  <a:t>次最佳一致逼近多项式为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/>
                  <a:t>, </a:t>
                </a:r>
                <a:r>
                  <a:rPr lang="zh-CN" altLang="en-US" b="1" dirty="0"/>
                  <a:t>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/>
                  <a:t>的</a:t>
                </a:r>
                <a:r>
                  <a:rPr lang="en-US" altLang="zh-CN" b="1" dirty="0"/>
                  <a:t>n</a:t>
                </a:r>
                <a:r>
                  <a:rPr lang="zh-CN" altLang="en-US" b="1" dirty="0"/>
                  <a:t>次最佳一致逼近多项式为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9A14E73-E151-48F2-9BA3-753505483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31614"/>
                <a:ext cx="11723703" cy="369332"/>
              </a:xfrm>
              <a:prstGeom prst="rect">
                <a:avLst/>
              </a:prstGeom>
              <a:blipFill>
                <a:blip r:embed="rId3"/>
                <a:stretch>
                  <a:fillRect l="-46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3D466591-EECB-4539-915D-C2A8588E23FC}"/>
              </a:ext>
            </a:extLst>
          </p:cNvPr>
          <p:cNvSpPr/>
          <p:nvPr/>
        </p:nvSpPr>
        <p:spPr>
          <a:xfrm>
            <a:off x="1493772" y="5991806"/>
            <a:ext cx="1569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证明？</a:t>
            </a:r>
          </a:p>
        </p:txBody>
      </p:sp>
    </p:spTree>
    <p:extLst>
      <p:ext uri="{BB962C8B-B14F-4D97-AF65-F5344CB8AC3E}">
        <p14:creationId xmlns:p14="http://schemas.microsoft.com/office/powerpoint/2010/main" val="3056453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8D0A4E-6A3B-4031-9A85-1EE9A04C7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027D321-272B-4C15-ACF9-1BF9F49342ED}"/>
                  </a:ext>
                </a:extLst>
              </p:cNvPr>
              <p:cNvSpPr txBox="1"/>
              <p:nvPr/>
            </p:nvSpPr>
            <p:spPr>
              <a:xfrm>
                <a:off x="761261" y="153454"/>
                <a:ext cx="117237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推论：如果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/>
                  <a:t>还是奇函数，则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/>
                  <a:t>的</a:t>
                </a:r>
                <a:r>
                  <a:rPr lang="en-US" altLang="zh-CN" b="1" dirty="0"/>
                  <a:t>n</a:t>
                </a:r>
                <a:r>
                  <a:rPr lang="zh-CN" altLang="en-US" b="1" dirty="0"/>
                  <a:t>次最佳一致逼近多项式为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027D321-272B-4C15-ACF9-1BF9F4934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61" y="153454"/>
                <a:ext cx="11723703" cy="369332"/>
              </a:xfrm>
              <a:prstGeom prst="rect">
                <a:avLst/>
              </a:prstGeom>
              <a:blipFill>
                <a:blip r:embed="rId2"/>
                <a:stretch>
                  <a:fillRect l="-46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C92A6A6-36A4-4C80-B6D1-0AEF9C037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118" b="9095"/>
          <a:stretch/>
        </p:blipFill>
        <p:spPr>
          <a:xfrm>
            <a:off x="792685" y="2094655"/>
            <a:ext cx="9131423" cy="4775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461105-D028-4161-B985-A3E24C233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164" y="2846958"/>
            <a:ext cx="7048500" cy="6286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F92189E-9FC0-48D8-8B8B-1420B3E05DC3}"/>
              </a:ext>
            </a:extLst>
          </p:cNvPr>
          <p:cNvSpPr txBox="1"/>
          <p:nvPr/>
        </p:nvSpPr>
        <p:spPr>
          <a:xfrm>
            <a:off x="1158906" y="3727993"/>
            <a:ext cx="3018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最佳一致逼近的唯一性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F0D18222-439B-411C-BD66-D5D00B8782D6}"/>
              </a:ext>
            </a:extLst>
          </p:cNvPr>
          <p:cNvSpPr/>
          <p:nvPr/>
        </p:nvSpPr>
        <p:spPr>
          <a:xfrm>
            <a:off x="4030462" y="3676656"/>
            <a:ext cx="719091" cy="497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882846-239B-422F-9B4A-DA8F4B977848}"/>
                  </a:ext>
                </a:extLst>
              </p:cNvPr>
              <p:cNvSpPr txBox="1"/>
              <p:nvPr/>
            </p:nvSpPr>
            <p:spPr>
              <a:xfrm>
                <a:off x="5403911" y="3727993"/>
                <a:ext cx="1869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882846-239B-422F-9B4A-DA8F4B977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911" y="3727993"/>
                <a:ext cx="18691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CA1B7E9-A358-4255-8DA5-16FE4B7CD89F}"/>
                  </a:ext>
                </a:extLst>
              </p:cNvPr>
              <p:cNvSpPr txBox="1"/>
              <p:nvPr/>
            </p:nvSpPr>
            <p:spPr>
              <a:xfrm>
                <a:off x="6902016" y="3727993"/>
                <a:ext cx="47724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且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000" dirty="0"/>
                  <a:t>  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𝑏𝑥</m:t>
                    </m:r>
                  </m:oMath>
                </a14:m>
                <a:r>
                  <a:rPr lang="zh-CN" altLang="en-US" sz="2000" dirty="0"/>
                  <a:t>应有</a:t>
                </a:r>
                <a:r>
                  <a:rPr lang="en-US" altLang="zh-CN" sz="2000" dirty="0"/>
                  <a:t>n+2=4</a:t>
                </a:r>
                <a:r>
                  <a:rPr lang="zh-CN" altLang="en-US" sz="2000" dirty="0"/>
                  <a:t>个交错点</a:t>
                </a:r>
                <a:r>
                  <a:rPr lang="en-US" altLang="zh-CN" sz="2000" dirty="0"/>
                  <a:t>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CA1B7E9-A358-4255-8DA5-16FE4B7CD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016" y="3727993"/>
                <a:ext cx="4772489" cy="400110"/>
              </a:xfrm>
              <a:prstGeom prst="rect">
                <a:avLst/>
              </a:prstGeom>
              <a:blipFill>
                <a:blip r:embed="rId6"/>
                <a:stretch>
                  <a:fillRect l="-1277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头: 右 10">
            <a:extLst>
              <a:ext uri="{FF2B5EF4-FFF2-40B4-BE49-F238E27FC236}">
                <a16:creationId xmlns:a16="http://schemas.microsoft.com/office/drawing/2014/main" id="{717ECB38-57C5-4961-AC97-28841491A20D}"/>
              </a:ext>
            </a:extLst>
          </p:cNvPr>
          <p:cNvSpPr/>
          <p:nvPr/>
        </p:nvSpPr>
        <p:spPr>
          <a:xfrm>
            <a:off x="1324253" y="4939455"/>
            <a:ext cx="719091" cy="497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68D4628-CC94-4ACA-ADB8-1283CE26F8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4032" y="4771047"/>
            <a:ext cx="2085975" cy="91440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EF3DD047-23BD-4100-905C-6175C23192E5}"/>
              </a:ext>
            </a:extLst>
          </p:cNvPr>
          <p:cNvSpPr/>
          <p:nvPr/>
        </p:nvSpPr>
        <p:spPr>
          <a:xfrm>
            <a:off x="4941441" y="4979673"/>
            <a:ext cx="719091" cy="497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A9382DF-CBEA-43E7-AA48-28971C673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95" y="4809980"/>
            <a:ext cx="1495425" cy="10096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A8CF95F-2E59-44FD-8FA4-65B3337245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281" y="630638"/>
            <a:ext cx="9925050" cy="866775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44992FC-0B10-4469-A344-E0A554FB9A2B}"/>
              </a:ext>
            </a:extLst>
          </p:cNvPr>
          <p:cNvCxnSpPr/>
          <p:nvPr/>
        </p:nvCxnSpPr>
        <p:spPr>
          <a:xfrm>
            <a:off x="349186" y="1645699"/>
            <a:ext cx="112328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884BFD4-B6BC-49FD-B178-AB8FEB1C3CEF}"/>
              </a:ext>
            </a:extLst>
          </p:cNvPr>
          <p:cNvSpPr txBox="1"/>
          <p:nvPr/>
        </p:nvSpPr>
        <p:spPr>
          <a:xfrm>
            <a:off x="4875" y="664046"/>
            <a:ext cx="700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补充材料</a:t>
            </a:r>
            <a:r>
              <a:rPr lang="en-US" altLang="zh-CN" dirty="0"/>
              <a:t>P56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7478F20-5144-AD59-FF04-9DDF22740A40}"/>
                  </a:ext>
                </a:extLst>
              </p:cNvPr>
              <p:cNvSpPr txBox="1"/>
              <p:nvPr/>
            </p:nvSpPr>
            <p:spPr>
              <a:xfrm>
                <a:off x="2255017" y="5125259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7478F20-5144-AD59-FF04-9DDF22740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017" y="5125259"/>
                <a:ext cx="235641" cy="276999"/>
              </a:xfrm>
              <a:prstGeom prst="rect">
                <a:avLst/>
              </a:prstGeom>
              <a:blipFill>
                <a:blip r:embed="rId10"/>
                <a:stretch>
                  <a:fillRect l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63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 animBg="1"/>
      <p:bldP spid="9" grpId="0"/>
      <p:bldP spid="10" grpId="0"/>
      <p:bldP spid="11" grpId="0" animBg="1"/>
      <p:bldP spid="13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6752"/>
            <a:ext cx="4848902" cy="3238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70" y="1699760"/>
            <a:ext cx="10669659" cy="276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22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79" y="919131"/>
            <a:ext cx="8183117" cy="4477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18" y="2328709"/>
            <a:ext cx="8630854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59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E6AB1-9CCD-4A2A-AA2D-C23E028AB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</a:rPr>
              <a:t>第三章 非线性方程求根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3CDB1C-12AF-4317-8C58-026912DA0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二分法（介值定理）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不动点迭代 </a:t>
            </a:r>
            <a:r>
              <a:rPr lang="en-US" altLang="zh-CN" dirty="0"/>
              <a:t>(</a:t>
            </a:r>
            <a:r>
              <a:rPr lang="zh-CN" altLang="en-US" dirty="0"/>
              <a:t>收敛的充分条件，一个区间的导数绝对值小于</a:t>
            </a:r>
            <a:r>
              <a:rPr lang="en-US" altLang="zh-CN" dirty="0"/>
              <a:t>1)</a:t>
            </a:r>
          </a:p>
          <a:p>
            <a:endParaRPr lang="en-US" altLang="zh-CN" dirty="0"/>
          </a:p>
          <a:p>
            <a:r>
              <a:rPr lang="en-US" altLang="zh-CN" dirty="0"/>
              <a:t>Newton</a:t>
            </a:r>
            <a:r>
              <a:rPr lang="zh-CN" altLang="en-US" dirty="0"/>
              <a:t>迭代（收敛阶、方程</a:t>
            </a:r>
            <a:r>
              <a:rPr lang="en-US" altLang="zh-CN" dirty="0"/>
              <a:t> </a:t>
            </a:r>
            <a:r>
              <a:rPr lang="zh-CN" altLang="en-US" dirty="0"/>
              <a:t>、方程组）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弦截法（用差商近似导数）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A24D68-DC88-ACC4-6E29-7BDA02D8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854001"/>
            <a:ext cx="4439270" cy="6382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CDD652-483A-0032-BFE3-F93E4A3D6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267" y="3789320"/>
            <a:ext cx="3410426" cy="600159"/>
          </a:xfrm>
          <a:prstGeom prst="rect">
            <a:avLst/>
          </a:prstGeom>
        </p:spPr>
      </p:pic>
      <p:sp>
        <p:nvSpPr>
          <p:cNvPr id="4" name="星形: 五角 3">
            <a:extLst>
              <a:ext uri="{FF2B5EF4-FFF2-40B4-BE49-F238E27FC236}">
                <a16:creationId xmlns:a16="http://schemas.microsoft.com/office/drawing/2014/main" id="{18E7E5BE-4802-E78A-3319-AB5A94C4CA3A}"/>
              </a:ext>
            </a:extLst>
          </p:cNvPr>
          <p:cNvSpPr/>
          <p:nvPr/>
        </p:nvSpPr>
        <p:spPr>
          <a:xfrm>
            <a:off x="11091746" y="2824803"/>
            <a:ext cx="524107" cy="477892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星形: 五角 4">
            <a:extLst>
              <a:ext uri="{FF2B5EF4-FFF2-40B4-BE49-F238E27FC236}">
                <a16:creationId xmlns:a16="http://schemas.microsoft.com/office/drawing/2014/main" id="{0AC0350E-E6F3-A2EF-3C19-CA41EF3E510E}"/>
              </a:ext>
            </a:extLst>
          </p:cNvPr>
          <p:cNvSpPr/>
          <p:nvPr/>
        </p:nvSpPr>
        <p:spPr>
          <a:xfrm>
            <a:off x="11091746" y="3789320"/>
            <a:ext cx="524107" cy="477892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01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320F2B-BA07-470E-B9D3-0F19EE59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1C1AD-3F32-43D6-8784-924FF6FC9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405688-07B2-45D2-B720-E9153E7C1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0828"/>
            <a:ext cx="8740806" cy="18695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C29622-442D-4A86-867C-37272D99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270" y="2683047"/>
            <a:ext cx="4159928" cy="4516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E73DDCA-D067-437E-B5F3-41E4BDF042D1}"/>
              </a:ext>
            </a:extLst>
          </p:cNvPr>
          <p:cNvSpPr txBox="1"/>
          <p:nvPr/>
        </p:nvSpPr>
        <p:spPr>
          <a:xfrm>
            <a:off x="838200" y="237528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3CFD8AA8-77B1-4442-AE19-9135F995651A}"/>
              </a:ext>
            </a:extLst>
          </p:cNvPr>
          <p:cNvSpPr/>
          <p:nvPr/>
        </p:nvSpPr>
        <p:spPr>
          <a:xfrm>
            <a:off x="6095999" y="2662287"/>
            <a:ext cx="1041647" cy="549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11D375-787D-481E-8F79-2A4E57EC1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447" y="2456433"/>
            <a:ext cx="4362450" cy="904875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7443D3B3-34C7-45F5-A00D-894DAD42B952}"/>
              </a:ext>
            </a:extLst>
          </p:cNvPr>
          <p:cNvSpPr/>
          <p:nvPr/>
        </p:nvSpPr>
        <p:spPr>
          <a:xfrm>
            <a:off x="1606359" y="3682897"/>
            <a:ext cx="1041647" cy="549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585992F-1521-479F-A567-CA9AF61AB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850" y="3723304"/>
            <a:ext cx="2686050" cy="6762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D37FFB8-A804-44F1-9DEF-ADA47E93D412}"/>
              </a:ext>
            </a:extLst>
          </p:cNvPr>
          <p:cNvSpPr txBox="1"/>
          <p:nvPr/>
        </p:nvSpPr>
        <p:spPr>
          <a:xfrm>
            <a:off x="5492041" y="3772732"/>
            <a:ext cx="44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且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2A27843-0570-4F1B-BA92-14B9F01C1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458" y="3711860"/>
            <a:ext cx="2238375" cy="7048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D44228A-93E3-4C68-BAEB-2F31D94239A0}"/>
              </a:ext>
            </a:extLst>
          </p:cNvPr>
          <p:cNvSpPr txBox="1"/>
          <p:nvPr/>
        </p:nvSpPr>
        <p:spPr>
          <a:xfrm>
            <a:off x="754602" y="5345528"/>
            <a:ext cx="324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有界单调递减数列必有极限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1BBD1F5F-3EA1-4169-99FC-044EB0328C9D}"/>
              </a:ext>
            </a:extLst>
          </p:cNvPr>
          <p:cNvSpPr/>
          <p:nvPr/>
        </p:nvSpPr>
        <p:spPr>
          <a:xfrm>
            <a:off x="4003829" y="5255692"/>
            <a:ext cx="1041647" cy="549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CCB427D-AFFF-493B-8CC1-D64206D72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6834" y="5094826"/>
            <a:ext cx="2619975" cy="870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1A52DC7-48D1-4E30-849A-64E3835890F2}"/>
                  </a:ext>
                </a:extLst>
              </p:cNvPr>
              <p:cNvSpPr txBox="1"/>
              <p:nvPr/>
            </p:nvSpPr>
            <p:spPr>
              <a:xfrm>
                <a:off x="5306834" y="6031124"/>
                <a:ext cx="6087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或 牛顿迭代收敛，推出收敛到非线性方程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的根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1A52DC7-48D1-4E30-849A-64E383589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834" y="6031124"/>
                <a:ext cx="6087123" cy="369332"/>
              </a:xfrm>
              <a:prstGeom prst="rect">
                <a:avLst/>
              </a:prstGeom>
              <a:blipFill>
                <a:blip r:embed="rId8"/>
                <a:stretch>
                  <a:fillRect l="-902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53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 animBg="1"/>
      <p:bldP spid="13" grpId="0"/>
      <p:bldP spid="15" grpId="0"/>
      <p:bldP spid="16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D907935-1BC2-4815-8E7B-330E2F073F83}"/>
              </a:ext>
            </a:extLst>
          </p:cNvPr>
          <p:cNvSpPr txBox="1"/>
          <p:nvPr/>
        </p:nvSpPr>
        <p:spPr>
          <a:xfrm>
            <a:off x="536358" y="528726"/>
            <a:ext cx="344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）迭代收敛的阶（按照定义）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B46B66-B6EC-4214-A72A-4242C84E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40" y="1035404"/>
            <a:ext cx="9115425" cy="29051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540044-49D8-4217-B84B-508371BB6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40" y="4504353"/>
            <a:ext cx="1209675" cy="619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3AE06E-B692-4FEA-9901-1BFB5E309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017" y="4328140"/>
            <a:ext cx="2705100" cy="971550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9DDD8314-EBF4-4376-96C0-A15739380E35}"/>
              </a:ext>
            </a:extLst>
          </p:cNvPr>
          <p:cNvSpPr/>
          <p:nvPr/>
        </p:nvSpPr>
        <p:spPr>
          <a:xfrm>
            <a:off x="6096000" y="4580878"/>
            <a:ext cx="677662" cy="363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DE00A1-1B12-4A49-A481-C93A6E3B8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231" y="4050345"/>
            <a:ext cx="1219200" cy="5238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BC2EAE-F239-4813-A8CA-D5F2E10F0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8926" y="4359745"/>
            <a:ext cx="4541944" cy="8355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838494-BE3A-45D8-9CB8-0D9FF59154A6}"/>
              </a:ext>
            </a:extLst>
          </p:cNvPr>
          <p:cNvSpPr txBox="1"/>
          <p:nvPr/>
        </p:nvSpPr>
        <p:spPr>
          <a:xfrm>
            <a:off x="1192035" y="554319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一阶收敛</a:t>
            </a:r>
          </a:p>
        </p:txBody>
      </p:sp>
    </p:spTree>
    <p:extLst>
      <p:ext uri="{BB962C8B-B14F-4D97-AF65-F5344CB8AC3E}">
        <p14:creationId xmlns:p14="http://schemas.microsoft.com/office/powerpoint/2010/main" val="680626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544F6-89FB-48AE-B112-2D7DE576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CE2C4B-BF34-41C7-9A6D-7F3B17E17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4373B7-D66A-4E4B-BD59-9A6B88004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660907" cy="29807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5E7BA8-E88C-4336-8ED2-648DAE020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3" y="3756192"/>
            <a:ext cx="3790950" cy="571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098B9F-CE24-45E5-8E48-4AECE9717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8044"/>
            <a:ext cx="38195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6D99DD-A2A5-4933-A8FB-E97E8E1C2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001" y="4159525"/>
            <a:ext cx="7356999" cy="5385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7D05D1-E4B9-44C7-AD9B-5559077D0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706" y="4812952"/>
            <a:ext cx="2428875" cy="17335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3E70AA0-FFE5-4C40-962C-9031EC9F0DC3}"/>
              </a:ext>
            </a:extLst>
          </p:cNvPr>
          <p:cNvSpPr txBox="1"/>
          <p:nvPr/>
        </p:nvSpPr>
        <p:spPr>
          <a:xfrm>
            <a:off x="4853126" y="3859951"/>
            <a:ext cx="124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标准形式</a:t>
            </a:r>
          </a:p>
        </p:txBody>
      </p:sp>
    </p:spTree>
    <p:extLst>
      <p:ext uri="{BB962C8B-B14F-4D97-AF65-F5344CB8AC3E}">
        <p14:creationId xmlns:p14="http://schemas.microsoft.com/office/powerpoint/2010/main" val="310674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D178D-5684-495C-A851-535F4AFD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作业题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9B56A2-2A01-4FE5-B271-2E874CEF7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24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E6AB1-9CCD-4A2A-AA2D-C23E028AB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</a:rPr>
              <a:t>迭代收敛条件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C94A325-5582-469A-5927-64B056E17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514" y="1820147"/>
            <a:ext cx="1724266" cy="36200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8C4C511-02FB-376B-4C9C-E6A383187183}"/>
              </a:ext>
            </a:extLst>
          </p:cNvPr>
          <p:cNvSpPr txBox="1"/>
          <p:nvPr/>
        </p:nvSpPr>
        <p:spPr>
          <a:xfrm>
            <a:off x="838200" y="1808108"/>
            <a:ext cx="165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充分必要条件</a:t>
            </a:r>
            <a:r>
              <a:rPr lang="zh-CN" altLang="en-US" dirty="0"/>
              <a:t>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955542-BF42-B75C-5989-C870F36E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53" y="1282608"/>
            <a:ext cx="2248214" cy="4667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6718AD-4754-3822-8DBD-6F947404C30B}"/>
              </a:ext>
            </a:extLst>
          </p:cNvPr>
          <p:cNvSpPr txBox="1"/>
          <p:nvPr/>
        </p:nvSpPr>
        <p:spPr>
          <a:xfrm>
            <a:off x="838200" y="248221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Jacobi</a:t>
            </a:r>
            <a:r>
              <a:rPr lang="zh-CN" altLang="en-US" dirty="0"/>
              <a:t>迭代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A9B711-DEDE-D24A-9CA6-2D3D7F33B247}"/>
              </a:ext>
            </a:extLst>
          </p:cNvPr>
          <p:cNvSpPr txBox="1"/>
          <p:nvPr/>
        </p:nvSpPr>
        <p:spPr>
          <a:xfrm>
            <a:off x="849601" y="2851547"/>
            <a:ext cx="228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充分条件</a:t>
            </a:r>
            <a:r>
              <a:rPr lang="en-US" altLang="zh-CN" dirty="0">
                <a:solidFill>
                  <a:schemeClr val="accent1"/>
                </a:solidFill>
              </a:rPr>
              <a:t>(</a:t>
            </a:r>
            <a:r>
              <a:rPr lang="zh-CN" altLang="en-US" dirty="0">
                <a:solidFill>
                  <a:schemeClr val="accent1"/>
                </a:solidFill>
              </a:rPr>
              <a:t>定理</a:t>
            </a:r>
            <a:r>
              <a:rPr lang="en-US" altLang="zh-CN" dirty="0">
                <a:solidFill>
                  <a:schemeClr val="accent1"/>
                </a:solidFill>
              </a:rPr>
              <a:t>5.2)</a:t>
            </a:r>
            <a:r>
              <a:rPr lang="zh-CN" altLang="en-US" dirty="0"/>
              <a:t>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BE2DE65-AE7F-E1D9-4329-A5CEB761B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514" y="2877931"/>
            <a:ext cx="1705213" cy="34294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014DECA-382D-E191-9C85-5FD8187C30FA}"/>
              </a:ext>
            </a:extLst>
          </p:cNvPr>
          <p:cNvSpPr txBox="1"/>
          <p:nvPr/>
        </p:nvSpPr>
        <p:spPr>
          <a:xfrm>
            <a:off x="849601" y="3405545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Gauss-Seidel</a:t>
            </a:r>
            <a:r>
              <a:rPr lang="zh-CN" altLang="en-US" dirty="0"/>
              <a:t>迭代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619B05-D84D-17EA-1E24-FE434CB9AF1A}"/>
              </a:ext>
            </a:extLst>
          </p:cNvPr>
          <p:cNvSpPr txBox="1"/>
          <p:nvPr/>
        </p:nvSpPr>
        <p:spPr>
          <a:xfrm>
            <a:off x="838200" y="3774877"/>
            <a:ext cx="228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充分条件</a:t>
            </a:r>
            <a:r>
              <a:rPr lang="en-US" altLang="zh-CN" dirty="0">
                <a:solidFill>
                  <a:schemeClr val="accent1"/>
                </a:solidFill>
              </a:rPr>
              <a:t>1(</a:t>
            </a:r>
            <a:r>
              <a:rPr lang="zh-CN" altLang="en-US" dirty="0">
                <a:solidFill>
                  <a:schemeClr val="accent1"/>
                </a:solidFill>
              </a:rPr>
              <a:t>定理</a:t>
            </a:r>
            <a:r>
              <a:rPr lang="en-US" altLang="zh-CN" dirty="0">
                <a:solidFill>
                  <a:schemeClr val="accent1"/>
                </a:solidFill>
              </a:rPr>
              <a:t>5.3)</a:t>
            </a:r>
            <a:r>
              <a:rPr lang="zh-CN" altLang="en-US" dirty="0"/>
              <a:t>：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530EF6A-C49B-0193-B08E-A3D93B5FD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581" y="3774877"/>
            <a:ext cx="1705213" cy="34294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AE09A45-CB9E-F2AE-1E90-5A1F248EA808}"/>
              </a:ext>
            </a:extLst>
          </p:cNvPr>
          <p:cNvSpPr txBox="1"/>
          <p:nvPr/>
        </p:nvSpPr>
        <p:spPr>
          <a:xfrm>
            <a:off x="853028" y="4138362"/>
            <a:ext cx="228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充分条件</a:t>
            </a:r>
            <a:r>
              <a:rPr lang="en-US" altLang="zh-CN" dirty="0">
                <a:solidFill>
                  <a:schemeClr val="accent1"/>
                </a:solidFill>
              </a:rPr>
              <a:t>2(</a:t>
            </a:r>
            <a:r>
              <a:rPr lang="zh-CN" altLang="en-US" dirty="0">
                <a:solidFill>
                  <a:schemeClr val="accent1"/>
                </a:solidFill>
              </a:rPr>
              <a:t>定理</a:t>
            </a:r>
            <a:r>
              <a:rPr lang="en-US" altLang="zh-CN" dirty="0">
                <a:solidFill>
                  <a:schemeClr val="accent1"/>
                </a:solidFill>
              </a:rPr>
              <a:t>5.4)</a:t>
            </a:r>
            <a:r>
              <a:rPr lang="zh-CN" altLang="en-US" dirty="0"/>
              <a:t>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FA79E5E-007D-4BAB-2ED5-7EBD60324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581" y="4130137"/>
            <a:ext cx="762106" cy="32389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EE9D010-0288-E425-5466-7E5488D39223}"/>
              </a:ext>
            </a:extLst>
          </p:cNvPr>
          <p:cNvSpPr txBox="1"/>
          <p:nvPr/>
        </p:nvSpPr>
        <p:spPr>
          <a:xfrm>
            <a:off x="849601" y="459087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SOR</a:t>
            </a:r>
            <a:r>
              <a:rPr lang="zh-CN" altLang="en-US" dirty="0"/>
              <a:t>迭代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087AEF3-223F-9561-7FBA-EE0EE66DEAF9}"/>
              </a:ext>
            </a:extLst>
          </p:cNvPr>
          <p:cNvSpPr txBox="1"/>
          <p:nvPr/>
        </p:nvSpPr>
        <p:spPr>
          <a:xfrm>
            <a:off x="831670" y="4954364"/>
            <a:ext cx="228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必要条件</a:t>
            </a:r>
            <a:r>
              <a:rPr lang="zh-CN" altLang="en-US" dirty="0"/>
              <a:t>：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BDAD120-39BC-93C5-8394-02BBAA456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380" y="5005605"/>
            <a:ext cx="1057487" cy="32406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61A11B6B-8038-9B68-191D-16F297DAEB19}"/>
              </a:ext>
            </a:extLst>
          </p:cNvPr>
          <p:cNvSpPr txBox="1"/>
          <p:nvPr/>
        </p:nvSpPr>
        <p:spPr>
          <a:xfrm>
            <a:off x="838200" y="5382406"/>
            <a:ext cx="291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充分条件</a:t>
            </a:r>
            <a:r>
              <a:rPr lang="en-US" altLang="zh-CN" dirty="0">
                <a:solidFill>
                  <a:schemeClr val="accent1"/>
                </a:solidFill>
              </a:rPr>
              <a:t>1</a:t>
            </a:r>
            <a:r>
              <a:rPr lang="zh-CN" altLang="en-US" dirty="0"/>
              <a:t>：</a:t>
            </a:r>
            <a:r>
              <a:rPr lang="en-US" altLang="zh-CN" dirty="0"/>
              <a:t>A</a:t>
            </a:r>
            <a:r>
              <a:rPr lang="zh-CN" altLang="en-US" dirty="0"/>
              <a:t>对称正定且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A490176-F3ED-1240-CD53-63AECC061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7240" y="5405037"/>
            <a:ext cx="1057487" cy="32406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E828D8E-C598-C1FD-47B8-ECE99F3DB33A}"/>
              </a:ext>
            </a:extLst>
          </p:cNvPr>
          <p:cNvSpPr txBox="1"/>
          <p:nvPr/>
        </p:nvSpPr>
        <p:spPr>
          <a:xfrm>
            <a:off x="838200" y="5794906"/>
            <a:ext cx="291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充分条件</a:t>
            </a:r>
            <a:r>
              <a:rPr lang="en-US" altLang="zh-CN" dirty="0">
                <a:solidFill>
                  <a:schemeClr val="accent1"/>
                </a:solidFill>
              </a:rPr>
              <a:t>2</a:t>
            </a:r>
            <a:r>
              <a:rPr lang="zh-CN" altLang="en-US" dirty="0"/>
              <a:t>：</a:t>
            </a:r>
            <a:r>
              <a:rPr lang="en-US" altLang="zh-CN" dirty="0"/>
              <a:t>A</a:t>
            </a:r>
            <a:r>
              <a:rPr lang="zh-CN" altLang="en-US" dirty="0"/>
              <a:t>对角优且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DB8D370-8C15-DE2C-E688-43B9132B1359}"/>
                  </a:ext>
                </a:extLst>
              </p:cNvPr>
              <p:cNvSpPr txBox="1"/>
              <p:nvPr/>
            </p:nvSpPr>
            <p:spPr>
              <a:xfrm>
                <a:off x="3370634" y="5841072"/>
                <a:ext cx="10935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DB8D370-8C15-DE2C-E688-43B9132B1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634" y="5841072"/>
                <a:ext cx="1093504" cy="276999"/>
              </a:xfrm>
              <a:prstGeom prst="rect">
                <a:avLst/>
              </a:prstGeom>
              <a:blipFill>
                <a:blip r:embed="rId7"/>
                <a:stretch>
                  <a:fillRect l="-4469" r="-3911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B97D9DE5-7B6E-56AC-7A6C-CFDDBCC5FBAB}"/>
              </a:ext>
            </a:extLst>
          </p:cNvPr>
          <p:cNvSpPr txBox="1"/>
          <p:nvPr/>
        </p:nvSpPr>
        <p:spPr>
          <a:xfrm>
            <a:off x="5485660" y="408470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不满足充分条件也可能收敛</a:t>
            </a:r>
          </a:p>
        </p:txBody>
      </p:sp>
    </p:spTree>
    <p:extLst>
      <p:ext uri="{BB962C8B-B14F-4D97-AF65-F5344CB8AC3E}">
        <p14:creationId xmlns:p14="http://schemas.microsoft.com/office/powerpoint/2010/main" val="2065932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17F9B-0E79-4EB9-9599-1CBA9F4B4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0194FEB-B578-46F1-B113-82E86B65B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BFF9A7-440C-49EF-A7CA-0CFB0B028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619695" cy="328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6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0ABF83-572C-F4CF-0F8D-CDD2A025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271" y="1008295"/>
            <a:ext cx="8897592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85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2A71C-07D5-4BA5-8DE5-F913907C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6D1E44-BF4F-42AE-940A-34F76456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4657"/>
            <a:ext cx="7134225" cy="2667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1E6575-D156-4E6E-A11E-DEA4FE3C9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4577593"/>
            <a:ext cx="8277225" cy="1076325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34ACD11-5E19-4AC8-BF30-6566EDF28941}"/>
              </a:ext>
            </a:extLst>
          </p:cNvPr>
          <p:cNvCxnSpPr/>
          <p:nvPr/>
        </p:nvCxnSpPr>
        <p:spPr>
          <a:xfrm>
            <a:off x="8885206" y="4909351"/>
            <a:ext cx="300065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77FBF07-0C60-416C-A910-04C6E5D75273}"/>
              </a:ext>
            </a:extLst>
          </p:cNvPr>
          <p:cNvCxnSpPr>
            <a:cxnSpLocks/>
          </p:cNvCxnSpPr>
          <p:nvPr/>
        </p:nvCxnSpPr>
        <p:spPr>
          <a:xfrm>
            <a:off x="9703293" y="4815579"/>
            <a:ext cx="0" cy="18753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1FCD320-035D-4E07-93A9-C598FEC4F4A9}"/>
              </a:ext>
            </a:extLst>
          </p:cNvPr>
          <p:cNvCxnSpPr>
            <a:cxnSpLocks/>
          </p:cNvCxnSpPr>
          <p:nvPr/>
        </p:nvCxnSpPr>
        <p:spPr>
          <a:xfrm>
            <a:off x="11352458" y="4806699"/>
            <a:ext cx="0" cy="18753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8C455C5-77EE-4007-A1BA-D3987D378726}"/>
                  </a:ext>
                </a:extLst>
              </p:cNvPr>
              <p:cNvSpPr txBox="1"/>
              <p:nvPr/>
            </p:nvSpPr>
            <p:spPr>
              <a:xfrm>
                <a:off x="9311038" y="5096889"/>
                <a:ext cx="78451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8C455C5-77EE-4007-A1BA-D3987D378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038" y="5096889"/>
                <a:ext cx="784510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A7A74DA-B895-4FCB-95EF-3737BBCFFA4F}"/>
                  </a:ext>
                </a:extLst>
              </p:cNvPr>
              <p:cNvSpPr txBox="1"/>
              <p:nvPr/>
            </p:nvSpPr>
            <p:spPr>
              <a:xfrm>
                <a:off x="11160354" y="5115755"/>
                <a:ext cx="384208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A7A74DA-B895-4FCB-95EF-3737BBCFF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354" y="5115755"/>
                <a:ext cx="384208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椭圆 13">
            <a:extLst>
              <a:ext uri="{FF2B5EF4-FFF2-40B4-BE49-F238E27FC236}">
                <a16:creationId xmlns:a16="http://schemas.microsoft.com/office/drawing/2014/main" id="{B7181CBE-8177-4322-AC0F-6936D03609BE}"/>
              </a:ext>
            </a:extLst>
          </p:cNvPr>
          <p:cNvSpPr/>
          <p:nvPr/>
        </p:nvSpPr>
        <p:spPr>
          <a:xfrm>
            <a:off x="10099243" y="4815579"/>
            <a:ext cx="146988" cy="16977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9BD4AB2-FBCF-4258-893A-2399FDCFAA6A}"/>
              </a:ext>
            </a:extLst>
          </p:cNvPr>
          <p:cNvSpPr/>
          <p:nvPr/>
        </p:nvSpPr>
        <p:spPr>
          <a:xfrm>
            <a:off x="10789169" y="4806699"/>
            <a:ext cx="146988" cy="16977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0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2A71C-07D5-4BA5-8DE5-F913907C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C44B5B0-2DB0-4F48-A81B-D5364B035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999" y="4629547"/>
            <a:ext cx="6896100" cy="1990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523EF7-CC1F-4534-80F5-E567F8320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83" y="67072"/>
            <a:ext cx="85629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1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23D7C-D28F-4C18-8796-ECFDB1793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09887-95AA-44CB-A873-B2D957454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56383E-68CB-49A5-85AF-CF2317E8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5495925" cy="28479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BA9A58-03FA-40BF-A4B5-07577C528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57" y="4339706"/>
            <a:ext cx="4757461" cy="151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50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5D8A5-AAA6-4CC9-93E6-D38C3FBBB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1415B6-B72E-4A50-831C-E92BF8AA8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7AA623-87A0-499D-AF1C-67377E8A7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5820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43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4BFD9-DA3C-493D-8409-93046FD2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142B9B-02D8-4F75-BA8E-BAB3AF6F0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0F04F0-13AF-4BF4-BC09-2A82E572B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07" y="404813"/>
            <a:ext cx="7772400" cy="1285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9E9A4C-1D53-4EB5-80A5-EE88ED469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5" y="2199592"/>
            <a:ext cx="4044573" cy="16595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D19011-7F82-40BE-BB68-5990AB329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38" y="4842867"/>
            <a:ext cx="4413572" cy="8223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F87A014-2957-4A2B-BD28-B34D55DB3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29376"/>
            <a:ext cx="5495925" cy="147637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996BA7D-E4BB-48DA-B526-9B671F1ADD25}"/>
              </a:ext>
            </a:extLst>
          </p:cNvPr>
          <p:cNvSpPr/>
          <p:nvPr/>
        </p:nvSpPr>
        <p:spPr>
          <a:xfrm>
            <a:off x="7992233" y="2477231"/>
            <a:ext cx="18277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Why?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5E36669-8053-4D0C-8CD5-42206325C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9832" y="5017507"/>
            <a:ext cx="6581775" cy="6477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C6A6285-1646-4241-BFA3-D01C92AC6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484" y="4949237"/>
            <a:ext cx="352425" cy="609600"/>
          </a:xfrm>
          <a:prstGeom prst="rect">
            <a:avLst/>
          </a:prstGeom>
        </p:spPr>
      </p:pic>
      <p:sp>
        <p:nvSpPr>
          <p:cNvPr id="16" name="箭头: 下 15">
            <a:extLst>
              <a:ext uri="{FF2B5EF4-FFF2-40B4-BE49-F238E27FC236}">
                <a16:creationId xmlns:a16="http://schemas.microsoft.com/office/drawing/2014/main" id="{EDF24FB9-F423-4D86-B318-D217CB3B4716}"/>
              </a:ext>
            </a:extLst>
          </p:cNvPr>
          <p:cNvSpPr/>
          <p:nvPr/>
        </p:nvSpPr>
        <p:spPr>
          <a:xfrm>
            <a:off x="8333771" y="4436968"/>
            <a:ext cx="656948" cy="4158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1507124-850C-4806-A0A0-07359CD787C5}"/>
              </a:ext>
            </a:extLst>
          </p:cNvPr>
          <p:cNvSpPr txBox="1"/>
          <p:nvPr/>
        </p:nvSpPr>
        <p:spPr>
          <a:xfrm>
            <a:off x="9374819" y="112920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一阶的泰勒展开</a:t>
            </a:r>
          </a:p>
        </p:txBody>
      </p:sp>
    </p:spTree>
    <p:extLst>
      <p:ext uri="{BB962C8B-B14F-4D97-AF65-F5344CB8AC3E}">
        <p14:creationId xmlns:p14="http://schemas.microsoft.com/office/powerpoint/2010/main" val="107085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4BFD9-DA3C-493D-8409-93046FD2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476C8E-B513-494B-BC58-77C028E8D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2399098" cy="630272"/>
          </a:xfrm>
          <a:prstGeom prst="rect">
            <a:avLst/>
          </a:prstGeom>
        </p:spPr>
      </p:pic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824BA906-190B-41E5-BE68-943A872D3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76912" y="1912444"/>
            <a:ext cx="4486275" cy="6572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8C5F6E-1557-4074-8D33-63AD34DEC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225" y="1028201"/>
            <a:ext cx="6581775" cy="647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B2E0C87-F333-46DF-91F4-F81F2029A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026" y="946532"/>
            <a:ext cx="352425" cy="609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6FA6460-30EB-44CA-AF84-189B5C657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791425"/>
            <a:ext cx="7181850" cy="866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A7F0FC5-88BC-4707-AB5C-96555E88B0AD}"/>
                  </a:ext>
                </a:extLst>
              </p:cNvPr>
              <p:cNvSpPr txBox="1"/>
              <p:nvPr/>
            </p:nvSpPr>
            <p:spPr>
              <a:xfrm>
                <a:off x="8435069" y="2913479"/>
                <a:ext cx="25037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需要泰勒展开到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A7F0FC5-88BC-4707-AB5C-96555E88B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069" y="2913479"/>
                <a:ext cx="2503712" cy="400110"/>
              </a:xfrm>
              <a:prstGeom prst="rect">
                <a:avLst/>
              </a:prstGeom>
              <a:blipFill>
                <a:blip r:embed="rId7"/>
                <a:stretch>
                  <a:fillRect l="-2683"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D90F1B8E-9EB9-470F-8680-560A496B2D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722" b="35604"/>
          <a:stretch/>
        </p:blipFill>
        <p:spPr>
          <a:xfrm>
            <a:off x="3048000" y="2043714"/>
            <a:ext cx="2243091" cy="61950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597BFB3-A3BD-4889-8892-A3E57AB0BA8E}"/>
              </a:ext>
            </a:extLst>
          </p:cNvPr>
          <p:cNvSpPr/>
          <p:nvPr/>
        </p:nvSpPr>
        <p:spPr>
          <a:xfrm>
            <a:off x="4563122" y="2791425"/>
            <a:ext cx="727969" cy="63757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91EA40-FE2B-4BEC-B49B-BA91B4DD98FB}"/>
              </a:ext>
            </a:extLst>
          </p:cNvPr>
          <p:cNvSpPr/>
          <p:nvPr/>
        </p:nvSpPr>
        <p:spPr>
          <a:xfrm>
            <a:off x="5776912" y="2665669"/>
            <a:ext cx="792564" cy="45927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A0EAE2F-3C4A-4E90-A757-21E19958C8D8}"/>
              </a:ext>
            </a:extLst>
          </p:cNvPr>
          <p:cNvSpPr txBox="1"/>
          <p:nvPr/>
        </p:nvSpPr>
        <p:spPr>
          <a:xfrm>
            <a:off x="62144" y="1251332"/>
            <a:ext cx="8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估计值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F343B3-41DC-4266-A454-A47DD4D4345C}"/>
              </a:ext>
            </a:extLst>
          </p:cNvPr>
          <p:cNvSpPr txBox="1"/>
          <p:nvPr/>
        </p:nvSpPr>
        <p:spPr>
          <a:xfrm>
            <a:off x="44388" y="2925546"/>
            <a:ext cx="8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真实值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0403C3-9F04-42A4-91F1-990F57C92BD0}"/>
              </a:ext>
            </a:extLst>
          </p:cNvPr>
          <p:cNvSpPr txBox="1"/>
          <p:nvPr/>
        </p:nvSpPr>
        <p:spPr>
          <a:xfrm>
            <a:off x="639192" y="4758937"/>
            <a:ext cx="2293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局部截断误差：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94EDEA8-5775-4DF5-A639-6488A1B024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451" y="4762633"/>
            <a:ext cx="762000" cy="48577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BC3E850-F666-45B8-9A0D-8C34976ACE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2851" y="4650115"/>
            <a:ext cx="2476500" cy="561975"/>
          </a:xfrm>
          <a:prstGeom prst="rect">
            <a:avLst/>
          </a:prstGeom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F46079C6-FBFE-4739-A16D-D51D894E7866}"/>
              </a:ext>
            </a:extLst>
          </p:cNvPr>
          <p:cNvSpPr/>
          <p:nvPr/>
        </p:nvSpPr>
        <p:spPr>
          <a:xfrm>
            <a:off x="6569476" y="4650115"/>
            <a:ext cx="762000" cy="5982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17742286-793A-49C2-BFD2-22FA93B291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0050" y="4025621"/>
            <a:ext cx="3166381" cy="183582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7E6A23C-21C1-4D13-A7E2-91359726A501}"/>
              </a:ext>
            </a:extLst>
          </p:cNvPr>
          <p:cNvSpPr txBox="1"/>
          <p:nvPr/>
        </p:nvSpPr>
        <p:spPr>
          <a:xfrm>
            <a:off x="6308602" y="4116855"/>
            <a:ext cx="1367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化简整理？</a:t>
            </a:r>
          </a:p>
        </p:txBody>
      </p:sp>
    </p:spTree>
    <p:extLst>
      <p:ext uri="{BB962C8B-B14F-4D97-AF65-F5344CB8AC3E}">
        <p14:creationId xmlns:p14="http://schemas.microsoft.com/office/powerpoint/2010/main" val="118054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8" grpId="0" animBg="1"/>
      <p:bldP spid="19" grpId="0"/>
      <p:bldP spid="20" grpId="0"/>
      <p:bldP spid="21" grpId="0"/>
      <p:bldP spid="25" grpId="0" animBg="1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17F9B-0E79-4EB9-9599-1CBA9F4B4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113B57-F8DC-40B9-AC1A-D22C1ACC0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353E8A-A5FD-4821-A467-E9DEEFB2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003701" cy="32157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4EBFF9-D26A-4DB4-85DB-DB50DE0D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114" y="3968931"/>
            <a:ext cx="6540053" cy="220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21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C598695-5ABC-12EF-C295-BC921A408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6" y="1040298"/>
            <a:ext cx="8221222" cy="6287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199C99-CB7A-2B17-5D42-711A5EA90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293"/>
          <a:stretch/>
        </p:blipFill>
        <p:spPr>
          <a:xfrm>
            <a:off x="123507" y="4811697"/>
            <a:ext cx="9192908" cy="75274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0C1A015-6D39-42A9-A092-1AAAEAC06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822" y="2309617"/>
            <a:ext cx="9500355" cy="18614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43F2668-BA9C-49ED-95FF-58B255C9B57F}"/>
              </a:ext>
            </a:extLst>
          </p:cNvPr>
          <p:cNvSpPr txBox="1"/>
          <p:nvPr/>
        </p:nvSpPr>
        <p:spPr>
          <a:xfrm>
            <a:off x="1464815" y="1038603"/>
            <a:ext cx="134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1287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5BDCA-5A62-4642-9210-BD8FB754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8B18414-35B4-AF95-1306-769183E14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52"/>
          <a:stretch/>
        </p:blipFill>
        <p:spPr>
          <a:xfrm>
            <a:off x="1451544" y="209408"/>
            <a:ext cx="8278381" cy="437397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CE69C0-7E8E-32A6-D715-1DAB870715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1046"/>
          <a:stretch/>
        </p:blipFill>
        <p:spPr>
          <a:xfrm>
            <a:off x="1451543" y="4583378"/>
            <a:ext cx="8278381" cy="179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92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5F2F59-7E00-68BD-7BCB-3A9A45DF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866DBB9-C39D-8D1C-B09C-953F6706D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" t="2826" r="3145" b="44835"/>
          <a:stretch/>
        </p:blipFill>
        <p:spPr>
          <a:xfrm>
            <a:off x="838200" y="658088"/>
            <a:ext cx="10515600" cy="4358864"/>
          </a:xfrm>
        </p:spPr>
      </p:pic>
    </p:spTree>
    <p:extLst>
      <p:ext uri="{BB962C8B-B14F-4D97-AF65-F5344CB8AC3E}">
        <p14:creationId xmlns:p14="http://schemas.microsoft.com/office/powerpoint/2010/main" val="2380286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DF44B58-DF0B-F1C4-B45F-620B10929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486" y="1146661"/>
            <a:ext cx="8211696" cy="6192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F843F2-95F1-1581-3913-D0D21477F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742" y="2064383"/>
            <a:ext cx="3105583" cy="29531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CF68F4A-3036-7260-40A6-C0613EBB0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43" y="2269199"/>
            <a:ext cx="7649643" cy="25435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669ED1C-472A-46AD-8D5D-C48A517A5EDB}"/>
              </a:ext>
            </a:extLst>
          </p:cNvPr>
          <p:cNvSpPr txBox="1"/>
          <p:nvPr/>
        </p:nvSpPr>
        <p:spPr>
          <a:xfrm>
            <a:off x="1420428" y="1137783"/>
            <a:ext cx="134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1234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B8828-0337-4DED-95B7-8DDA0AA0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C193B4-3A4B-4AE8-AE79-312C95916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B81869-EAA2-4FD7-8D0B-182B5452C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19" y="1191204"/>
            <a:ext cx="6484427" cy="4422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38946A8-EF1B-4C69-8DA6-4270FBD2AB08}"/>
              </a:ext>
            </a:extLst>
          </p:cNvPr>
          <p:cNvSpPr txBox="1"/>
          <p:nvPr/>
        </p:nvSpPr>
        <p:spPr>
          <a:xfrm>
            <a:off x="402828" y="731155"/>
            <a:ext cx="179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补充材料</a:t>
            </a:r>
            <a:r>
              <a:rPr lang="en-US" altLang="zh-CN" dirty="0"/>
              <a:t>P56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82F0BF-61A8-41E0-9BCA-AF210EF28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1" y="1781405"/>
            <a:ext cx="6038850" cy="46005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810013-38EF-435C-AEF0-ED9CB2276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50" y="3068867"/>
            <a:ext cx="65341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0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0EA0BF-CF51-4246-AF1E-DB2EE2A6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B8EE73-69C7-433B-AF5B-9A8963D8F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1A70B9-84DF-4180-882B-E5B0E5BE1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337" y="752475"/>
            <a:ext cx="7696200" cy="26765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5D29AA-8EC6-468D-8A96-7056B83AE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76" y="537368"/>
            <a:ext cx="2057400" cy="981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5D90DA-E317-42C7-BEF5-B871B1A50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908" y="365123"/>
            <a:ext cx="7589766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60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D178D-5684-495C-A851-535F4AFD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补充题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9B56A2-2A01-4FE5-B271-2E874CEF7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86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7C1EE-8A89-478E-B393-A747419A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05F264-287F-4817-B32A-F83A1D46D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5F209B-6929-4F52-8B89-A33A5429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715"/>
            <a:ext cx="8234779" cy="36763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B2CA53-D7EC-4FB6-B9C3-29C2A4E9B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78" y="2420144"/>
            <a:ext cx="3648075" cy="15811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E6066A-B4E6-4EE9-8D35-E1BF7C833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55751"/>
            <a:ext cx="5722398" cy="1999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88C1058-4ED3-4937-BD7A-F3400DCDEE42}"/>
                  </a:ext>
                </a:extLst>
              </p:cNvPr>
              <p:cNvSpPr txBox="1"/>
              <p:nvPr/>
            </p:nvSpPr>
            <p:spPr>
              <a:xfrm>
                <a:off x="6256167" y="1594311"/>
                <a:ext cx="577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88C1058-4ED3-4937-BD7A-F3400DCDE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167" y="1594311"/>
                <a:ext cx="5770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B9BBBA4-3353-4B47-907C-65A578ED6724}"/>
                  </a:ext>
                </a:extLst>
              </p:cNvPr>
              <p:cNvSpPr txBox="1"/>
              <p:nvPr/>
            </p:nvSpPr>
            <p:spPr>
              <a:xfrm>
                <a:off x="1988598" y="2011642"/>
                <a:ext cx="523782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B9BBBA4-3353-4B47-907C-65A578ED6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598" y="2011642"/>
                <a:ext cx="523782" cy="6347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49869D29-3E19-49C2-B5B0-146C3D15369F}"/>
              </a:ext>
            </a:extLst>
          </p:cNvPr>
          <p:cNvSpPr txBox="1"/>
          <p:nvPr/>
        </p:nvSpPr>
        <p:spPr>
          <a:xfrm>
            <a:off x="7622842" y="4647464"/>
            <a:ext cx="2528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000" dirty="0"/>
              <a:t> </a:t>
            </a:r>
            <a:r>
              <a:rPr lang="zh-CN" altLang="en-US" sz="2000" dirty="0"/>
              <a:t>注意绝对值</a:t>
            </a:r>
            <a:endParaRPr lang="en-US" altLang="zh-CN" sz="2000" dirty="0"/>
          </a:p>
          <a:p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000" dirty="0"/>
              <a:t> </a:t>
            </a:r>
            <a:r>
              <a:rPr lang="zh-CN" altLang="en-US" sz="2000" dirty="0"/>
              <a:t>如何记忆</a:t>
            </a:r>
          </a:p>
        </p:txBody>
      </p:sp>
    </p:spTree>
    <p:extLst>
      <p:ext uri="{BB962C8B-B14F-4D97-AF65-F5344CB8AC3E}">
        <p14:creationId xmlns:p14="http://schemas.microsoft.com/office/powerpoint/2010/main" val="77124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4A73A7D-F54A-41F7-B287-B3BB74CD881F}"/>
                  </a:ext>
                </a:extLst>
              </p:cNvPr>
              <p:cNvSpPr txBox="1"/>
              <p:nvPr/>
            </p:nvSpPr>
            <p:spPr>
              <a:xfrm>
                <a:off x="550416" y="435005"/>
                <a:ext cx="327586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4A73A7D-F54A-41F7-B287-B3BB74CD8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6" y="435005"/>
                <a:ext cx="3275860" cy="373051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9DD071-6F89-434A-B959-9E5464C6395A}"/>
                  </a:ext>
                </a:extLst>
              </p:cNvPr>
              <p:cNvSpPr txBox="1"/>
              <p:nvPr/>
            </p:nvSpPr>
            <p:spPr>
              <a:xfrm>
                <a:off x="1910918" y="312022"/>
                <a:ext cx="609452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9DD071-6F89-434A-B959-9E5464C63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918" y="312022"/>
                <a:ext cx="6094520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左右 6">
            <a:extLst>
              <a:ext uri="{FF2B5EF4-FFF2-40B4-BE49-F238E27FC236}">
                <a16:creationId xmlns:a16="http://schemas.microsoft.com/office/drawing/2014/main" id="{F59513DF-7426-4B3B-BC07-F6CBC99428CC}"/>
              </a:ext>
            </a:extLst>
          </p:cNvPr>
          <p:cNvSpPr/>
          <p:nvPr/>
        </p:nvSpPr>
        <p:spPr>
          <a:xfrm>
            <a:off x="6418556" y="523782"/>
            <a:ext cx="532661" cy="1954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C1D01B8-4FC0-442E-B3A6-2112D95DD709}"/>
                  </a:ext>
                </a:extLst>
              </p:cNvPr>
              <p:cNvSpPr txBox="1"/>
              <p:nvPr/>
            </p:nvSpPr>
            <p:spPr>
              <a:xfrm>
                <a:off x="6747030" y="435005"/>
                <a:ext cx="327586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C1D01B8-4FC0-442E-B3A6-2112D95DD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030" y="435005"/>
                <a:ext cx="3275860" cy="3730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98CB3E8-DA7D-4CA1-B261-310CFDF7324C}"/>
                  </a:ext>
                </a:extLst>
              </p:cNvPr>
              <p:cNvSpPr txBox="1"/>
              <p:nvPr/>
            </p:nvSpPr>
            <p:spPr>
              <a:xfrm>
                <a:off x="715762" y="1515408"/>
                <a:ext cx="4838701" cy="846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98CB3E8-DA7D-4CA1-B261-310CFDF7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62" y="1515408"/>
                <a:ext cx="4838701" cy="8469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头: 右 10">
            <a:extLst>
              <a:ext uri="{FF2B5EF4-FFF2-40B4-BE49-F238E27FC236}">
                <a16:creationId xmlns:a16="http://schemas.microsoft.com/office/drawing/2014/main" id="{500BEF8E-3BDC-4FFF-AF25-DEE6DA40678A}"/>
              </a:ext>
            </a:extLst>
          </p:cNvPr>
          <p:cNvSpPr/>
          <p:nvPr/>
        </p:nvSpPr>
        <p:spPr>
          <a:xfrm>
            <a:off x="5695026" y="1821701"/>
            <a:ext cx="500109" cy="234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C03E0BA-4913-4F47-B045-8943C7079E07}"/>
                  </a:ext>
                </a:extLst>
              </p:cNvPr>
              <p:cNvSpPr txBox="1"/>
              <p:nvPr/>
            </p:nvSpPr>
            <p:spPr>
              <a:xfrm>
                <a:off x="6569478" y="1498535"/>
                <a:ext cx="34534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C03E0BA-4913-4F47-B045-8943C7079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478" y="1498535"/>
                <a:ext cx="3453412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D95B81B-C59C-487F-B5F3-E4D088C5E032}"/>
                  </a:ext>
                </a:extLst>
              </p:cNvPr>
              <p:cNvSpPr txBox="1"/>
              <p:nvPr/>
            </p:nvSpPr>
            <p:spPr>
              <a:xfrm>
                <a:off x="6904607" y="2056077"/>
                <a:ext cx="3879173" cy="56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取一组特解即可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D95B81B-C59C-487F-B5F3-E4D088C5E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607" y="2056077"/>
                <a:ext cx="3879173" cy="561692"/>
              </a:xfrm>
              <a:prstGeom prst="rect">
                <a:avLst/>
              </a:prstGeom>
              <a:blipFill>
                <a:blip r:embed="rId7"/>
                <a:stretch>
                  <a:fillRect l="-1415" b="-5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5DE8A87-90CD-44F2-AF62-2B115D932D1F}"/>
                  </a:ext>
                </a:extLst>
              </p:cNvPr>
              <p:cNvSpPr txBox="1"/>
              <p:nvPr/>
            </p:nvSpPr>
            <p:spPr>
              <a:xfrm>
                <a:off x="1245092" y="3065016"/>
                <a:ext cx="2758737" cy="7695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5DE8A87-90CD-44F2-AF62-2B115D932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092" y="3065016"/>
                <a:ext cx="2758737" cy="7695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箭头: 右 15">
            <a:extLst>
              <a:ext uri="{FF2B5EF4-FFF2-40B4-BE49-F238E27FC236}">
                <a16:creationId xmlns:a16="http://schemas.microsoft.com/office/drawing/2014/main" id="{71621C4C-A63E-4E2C-BB03-022AA67B6690}"/>
              </a:ext>
            </a:extLst>
          </p:cNvPr>
          <p:cNvSpPr/>
          <p:nvPr/>
        </p:nvSpPr>
        <p:spPr>
          <a:xfrm>
            <a:off x="4249445" y="3332581"/>
            <a:ext cx="500109" cy="234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A4C1683-50FC-41D0-A1FB-3D5DD34B3757}"/>
                  </a:ext>
                </a:extLst>
              </p:cNvPr>
              <p:cNvSpPr txBox="1"/>
              <p:nvPr/>
            </p:nvSpPr>
            <p:spPr>
              <a:xfrm>
                <a:off x="5160180" y="3177586"/>
                <a:ext cx="4239827" cy="634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m:rPr>
                              <m:nor/>
                            </m:rPr>
                            <a:rPr lang="zh-CN" altLang="en-US" dirty="0"/>
                            <m:t>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A4C1683-50FC-41D0-A1FB-3D5DD34B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180" y="3177586"/>
                <a:ext cx="4239827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4E573AE7-F865-4628-B237-BF8CC0D3CB52}"/>
              </a:ext>
            </a:extLst>
          </p:cNvPr>
          <p:cNvSpPr/>
          <p:nvPr/>
        </p:nvSpPr>
        <p:spPr>
          <a:xfrm>
            <a:off x="8878225" y="2992045"/>
            <a:ext cx="184056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Why</a:t>
            </a:r>
            <a:r>
              <a:rPr lang="zh-CN" alt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AE4055-DBC4-45EE-83F4-8C6FF0EE5208}"/>
              </a:ext>
            </a:extLst>
          </p:cNvPr>
          <p:cNvSpPr/>
          <p:nvPr/>
        </p:nvSpPr>
        <p:spPr>
          <a:xfrm>
            <a:off x="6951217" y="2144866"/>
            <a:ext cx="1686756" cy="47290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B6B60A2-14A3-4EF9-B809-23FD3148F7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473" y="4563707"/>
            <a:ext cx="7071898" cy="1811746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8C7F7F32-DD1D-4E14-A1A1-CC88F3D8E79F}"/>
              </a:ext>
            </a:extLst>
          </p:cNvPr>
          <p:cNvSpPr/>
          <p:nvPr/>
        </p:nvSpPr>
        <p:spPr>
          <a:xfrm>
            <a:off x="8985414" y="4748994"/>
            <a:ext cx="16177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定理 </a:t>
            </a:r>
            <a:r>
              <a:rPr lang="en-US" altLang="zh-C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2.1</a:t>
            </a:r>
            <a:r>
              <a:rPr lang="en-US" altLang="zh-CN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(3)</a:t>
            </a:r>
            <a:endParaRPr lang="zh-CN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278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/>
      <p:bldP spid="10" grpId="0"/>
      <p:bldP spid="11" grpId="0" animBg="1"/>
      <p:bldP spid="12" grpId="0"/>
      <p:bldP spid="13" grpId="0"/>
      <p:bldP spid="15" grpId="0"/>
      <p:bldP spid="16" grpId="0" animBg="1"/>
      <p:bldP spid="18" grpId="0"/>
      <p:bldP spid="19" grpId="0"/>
      <p:bldP spid="20" grpId="0" animBg="1"/>
      <p:bldP spid="2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8282</TotalTime>
  <Words>384</Words>
  <Application>Microsoft Office PowerPoint</Application>
  <PresentationFormat>宽屏</PresentationFormat>
  <Paragraphs>72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等线</vt:lpstr>
      <vt:lpstr>等线 Light</vt:lpstr>
      <vt:lpstr>黑体</vt:lpstr>
      <vt:lpstr>Arial</vt:lpstr>
      <vt:lpstr>Cambria Math</vt:lpstr>
      <vt:lpstr>Wingdings</vt:lpstr>
      <vt:lpstr>Office 主题​​</vt:lpstr>
      <vt:lpstr>计算方法习题课</vt:lpstr>
      <vt:lpstr>作业题</vt:lpstr>
      <vt:lpstr>PowerPoint 演示文稿</vt:lpstr>
      <vt:lpstr>PowerPoint 演示文稿</vt:lpstr>
      <vt:lpstr>PowerPoint 演示文稿</vt:lpstr>
      <vt:lpstr>PowerPoint 演示文稿</vt:lpstr>
      <vt:lpstr>补充题</vt:lpstr>
      <vt:lpstr>PowerPoint 演示文稿</vt:lpstr>
      <vt:lpstr>PowerPoint 演示文稿</vt:lpstr>
      <vt:lpstr>PowerPoint 演示文稿</vt:lpstr>
      <vt:lpstr>PowerPoint 演示文稿</vt:lpstr>
      <vt:lpstr>如果记不起切比雪夫多项式了，怎么办？</vt:lpstr>
      <vt:lpstr>PowerPoint 演示文稿</vt:lpstr>
      <vt:lpstr>PowerPoint 演示文稿</vt:lpstr>
      <vt:lpstr>PowerPoint 演示文稿</vt:lpstr>
      <vt:lpstr>第三章 非线性方程求根</vt:lpstr>
      <vt:lpstr>PowerPoint 演示文稿</vt:lpstr>
      <vt:lpstr>PowerPoint 演示文稿</vt:lpstr>
      <vt:lpstr>PowerPoint 演示文稿</vt:lpstr>
      <vt:lpstr>迭代收敛条件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计算方法习题课</dc:title>
  <dc:creator>soft sis</dc:creator>
  <cp:lastModifiedBy>zhaobin huang</cp:lastModifiedBy>
  <cp:revision>62</cp:revision>
  <dcterms:created xsi:type="dcterms:W3CDTF">2022-05-03T09:25:03Z</dcterms:created>
  <dcterms:modified xsi:type="dcterms:W3CDTF">2024-05-30T07:27:08Z</dcterms:modified>
</cp:coreProperties>
</file>